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8288000" cy="10287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Nunito Sans Black" panose="020F050202020403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606" autoAdjust="0"/>
  </p:normalViewPr>
  <p:slideViewPr>
    <p:cSldViewPr>
      <p:cViewPr varScale="1">
        <p:scale>
          <a:sx n="79" d="100"/>
          <a:sy n="79" d="100"/>
        </p:scale>
        <p:origin x="608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21B62-6B84-B649-A679-58AB0FE7ABC1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95223-5E31-9A43-9077-C371AB903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38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1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704794" y="0"/>
            <a:ext cx="6326406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11137290" y="885878"/>
            <a:ext cx="6591021" cy="9023285"/>
            <a:chOff x="0" y="0"/>
            <a:chExt cx="8788027" cy="1203104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 rot="518332">
              <a:off x="2414562" y="314366"/>
              <a:ext cx="4921287" cy="9737611"/>
              <a:chOff x="0" y="0"/>
              <a:chExt cx="2620010" cy="518414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185420" y="156210"/>
                <a:ext cx="2251710" cy="4876800"/>
              </a:xfrm>
              <a:custGeom>
                <a:avLst/>
                <a:gdLst/>
                <a:ahLst/>
                <a:cxnLst/>
                <a:rect l="l" t="t" r="r" b="b"/>
                <a:pathLst>
                  <a:path w="2251710" h="4876800">
                    <a:moveTo>
                      <a:pt x="2040890" y="0"/>
                    </a:moveTo>
                    <a:lnTo>
                      <a:pt x="1769110" y="0"/>
                    </a:lnTo>
                    <a:lnTo>
                      <a:pt x="1769110" y="57150"/>
                    </a:lnTo>
                    <a:cubicBezTo>
                      <a:pt x="1769110" y="121920"/>
                      <a:pt x="1715770" y="175260"/>
                      <a:pt x="1651000" y="175260"/>
                    </a:cubicBezTo>
                    <a:lnTo>
                      <a:pt x="601980" y="175260"/>
                    </a:lnTo>
                    <a:cubicBezTo>
                      <a:pt x="537210" y="175260"/>
                      <a:pt x="483870" y="121920"/>
                      <a:pt x="483870" y="57150"/>
                    </a:cubicBezTo>
                    <a:lnTo>
                      <a:pt x="483870" y="0"/>
                    </a:lnTo>
                    <a:lnTo>
                      <a:pt x="209550" y="0"/>
                    </a:lnTo>
                    <a:cubicBezTo>
                      <a:pt x="93980" y="0"/>
                      <a:pt x="0" y="93980"/>
                      <a:pt x="0" y="209550"/>
                    </a:cubicBezTo>
                    <a:lnTo>
                      <a:pt x="0" y="4667250"/>
                    </a:lnTo>
                    <a:cubicBezTo>
                      <a:pt x="0" y="4782820"/>
                      <a:pt x="93980" y="4876800"/>
                      <a:pt x="209550" y="4876800"/>
                    </a:cubicBezTo>
                    <a:lnTo>
                      <a:pt x="2040890" y="4876800"/>
                    </a:lnTo>
                    <a:cubicBezTo>
                      <a:pt x="2156460" y="4876800"/>
                      <a:pt x="2250440" y="4782820"/>
                      <a:pt x="2250440" y="4667250"/>
                    </a:cubicBezTo>
                    <a:lnTo>
                      <a:pt x="2250440" y="209550"/>
                    </a:lnTo>
                    <a:cubicBezTo>
                      <a:pt x="2251710" y="93980"/>
                      <a:pt x="2157730" y="0"/>
                      <a:pt x="2040890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94468" r="-94468"/>
                </a:stretch>
              </a:blipFill>
            </p:spPr>
          </p:sp>
          <p:sp>
            <p:nvSpPr>
              <p:cNvPr id="7" name="Freeform 7"/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</p:sp>
        </p:grp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56000"/>
            </a:blip>
            <a:srcRect/>
            <a:stretch>
              <a:fillRect/>
            </a:stretch>
          </p:blipFill>
          <p:spPr>
            <a:xfrm>
              <a:off x="0" y="10295412"/>
              <a:ext cx="8788027" cy="1735635"/>
            </a:xfrm>
            <a:prstGeom prst="rect">
              <a:avLst/>
            </a:prstGeom>
          </p:spPr>
        </p:pic>
      </p:grpSp>
      <p:sp>
        <p:nvSpPr>
          <p:cNvPr id="15" name="TextBox 15"/>
          <p:cNvSpPr txBox="1"/>
          <p:nvPr/>
        </p:nvSpPr>
        <p:spPr>
          <a:xfrm>
            <a:off x="1028700" y="2293819"/>
            <a:ext cx="11482627" cy="4712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9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Yelp </a:t>
            </a:r>
          </a:p>
          <a:p>
            <a:pPr>
              <a:lnSpc>
                <a:spcPts val="8999"/>
              </a:lnSpc>
            </a:pPr>
            <a:r>
              <a:rPr lang="en-US" sz="9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  <a:p>
            <a:pPr>
              <a:lnSpc>
                <a:spcPts val="8999"/>
              </a:lnSpc>
            </a:pPr>
            <a:r>
              <a:rPr lang="en-US" sz="9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Sentimental Analysis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rcRect r="7756"/>
          <a:stretch/>
        </p:blipFill>
        <p:spPr>
          <a:xfrm>
            <a:off x="9582120" y="1837590"/>
            <a:ext cx="8324880" cy="661181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92145" y="1634970"/>
            <a:ext cx="9676586" cy="701705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380307" y="606601"/>
            <a:ext cx="15527386" cy="4095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499"/>
              </a:lnSpc>
              <a:defRPr sz="2499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positive(4 or 5 stars) comments takes 66%, negative(1 or 2 stars) take 23%, neutral(3 stars) takes 11%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699193"/>
            <a:ext cx="16230600" cy="466907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DATA CLEANING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768731"/>
            <a:ext cx="14363700" cy="82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500" dirty="0"/>
              <a:t>Remove all of the reviews in foreign languages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DATA PRE-PROCESSING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933700"/>
            <a:ext cx="15393788" cy="396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57803" lvl="1" indent="-578901">
              <a:lnSpc>
                <a:spcPct val="200000"/>
              </a:lnSpc>
              <a:buFont typeface="Arial"/>
              <a:buChar char="•"/>
            </a:pPr>
            <a:r>
              <a:rPr lang="en-US" sz="4500" b="1" dirty="0">
                <a:solidFill>
                  <a:srgbClr val="C41200"/>
                </a:solidFill>
                <a:latin typeface="+mj-lt"/>
              </a:rPr>
              <a:t>Make all text "lower case"</a:t>
            </a:r>
          </a:p>
          <a:p>
            <a:pPr marL="1157803" lvl="1" indent="-578901">
              <a:lnSpc>
                <a:spcPct val="200000"/>
              </a:lnSpc>
              <a:buFont typeface="Arial"/>
              <a:buChar char="•"/>
            </a:pPr>
            <a:r>
              <a:rPr lang="en-US" sz="4500" b="1" dirty="0">
                <a:solidFill>
                  <a:srgbClr val="C41200"/>
                </a:solidFill>
                <a:latin typeface="+mj-lt"/>
              </a:rPr>
              <a:t>Remove "</a:t>
            </a:r>
            <a:r>
              <a:rPr lang="en-US" sz="4500" b="1" dirty="0" err="1">
                <a:solidFill>
                  <a:srgbClr val="C41200"/>
                </a:solidFill>
                <a:latin typeface="+mj-lt"/>
              </a:rPr>
              <a:t>stopwords</a:t>
            </a:r>
            <a:r>
              <a:rPr lang="en-US" sz="4500" b="1" dirty="0">
                <a:solidFill>
                  <a:srgbClr val="C41200"/>
                </a:solidFill>
                <a:latin typeface="+mj-lt"/>
              </a:rPr>
              <a:t>" from text</a:t>
            </a:r>
          </a:p>
          <a:p>
            <a:pPr marL="1157803" lvl="1" indent="-578901">
              <a:lnSpc>
                <a:spcPct val="200000"/>
              </a:lnSpc>
              <a:buFont typeface="Arial"/>
              <a:buChar char="•"/>
            </a:pPr>
            <a:r>
              <a:rPr lang="en-US" sz="4500" b="1" dirty="0">
                <a:solidFill>
                  <a:srgbClr val="C41200"/>
                </a:solidFill>
                <a:latin typeface="+mj-lt"/>
              </a:rPr>
              <a:t>"Amplify" the voice of each user’s comment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SENTIMENTAL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371664"/>
            <a:ext cx="4042799" cy="87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3"/>
              </a:lnSpc>
            </a:pPr>
            <a:r>
              <a:rPr lang="en-US" sz="6061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05183" y="5371664"/>
            <a:ext cx="4042799" cy="87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3"/>
              </a:lnSpc>
            </a:pPr>
            <a:r>
              <a:rPr lang="en-US" sz="6061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NEUTRAL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16501" y="5371664"/>
            <a:ext cx="4042799" cy="87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3"/>
              </a:lnSpc>
            </a:pPr>
            <a:r>
              <a:rPr lang="en-US" sz="6061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50600" y="6351703"/>
            <a:ext cx="4042799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1~2 stars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78000" y="6351703"/>
            <a:ext cx="4042799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4~5 stars</a:t>
            </a:r>
          </a:p>
        </p:txBody>
      </p:sp>
      <p:pic>
        <p:nvPicPr>
          <p:cNvPr id="12" name="Graphic 11" descr="Rating 1 Star with solid fill">
            <a:extLst>
              <a:ext uri="{FF2B5EF4-FFF2-40B4-BE49-F238E27FC236}">
                <a16:creationId xmlns:a16="http://schemas.microsoft.com/office/drawing/2014/main" id="{3C1FCFA3-42BD-F145-9990-DC0339CCB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450" y="3391338"/>
            <a:ext cx="2172136" cy="2172136"/>
          </a:xfrm>
          <a:prstGeom prst="rect">
            <a:avLst/>
          </a:prstGeom>
        </p:spPr>
      </p:pic>
      <p:pic>
        <p:nvPicPr>
          <p:cNvPr id="14" name="Graphic 13" descr="Rating 3 Star with solid fill">
            <a:extLst>
              <a:ext uri="{FF2B5EF4-FFF2-40B4-BE49-F238E27FC236}">
                <a16:creationId xmlns:a16="http://schemas.microsoft.com/office/drawing/2014/main" id="{687458E8-7A61-B64D-83FB-C517C828D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216501" y="3429001"/>
            <a:ext cx="2171699" cy="2171699"/>
          </a:xfrm>
          <a:prstGeom prst="rect">
            <a:avLst/>
          </a:prstGeom>
        </p:spPr>
      </p:pic>
      <p:pic>
        <p:nvPicPr>
          <p:cNvPr id="15" name="Graphic 14" descr="Rating 3 Star with solid fill">
            <a:extLst>
              <a:ext uri="{FF2B5EF4-FFF2-40B4-BE49-F238E27FC236}">
                <a16:creationId xmlns:a16="http://schemas.microsoft.com/office/drawing/2014/main" id="{247C17FB-94F8-F944-8D1E-6F443CF182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307"/>
          <a:stretch/>
        </p:blipFill>
        <p:spPr>
          <a:xfrm>
            <a:off x="15285869" y="3429001"/>
            <a:ext cx="1426649" cy="2171699"/>
          </a:xfrm>
          <a:prstGeom prst="rect">
            <a:avLst/>
          </a:prstGeom>
        </p:spPr>
      </p:pic>
      <p:pic>
        <p:nvPicPr>
          <p:cNvPr id="21" name="Graphic 20" descr="Rating 3 Star with solid fill">
            <a:extLst>
              <a:ext uri="{FF2B5EF4-FFF2-40B4-BE49-F238E27FC236}">
                <a16:creationId xmlns:a16="http://schemas.microsoft.com/office/drawing/2014/main" id="{2F24F230-B3AD-6B49-9DAA-A6A35009B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16767" y="3429438"/>
            <a:ext cx="2171699" cy="2171699"/>
          </a:xfrm>
          <a:prstGeom prst="rect">
            <a:avLst/>
          </a:prstGeom>
        </p:spPr>
      </p:pic>
      <p:pic>
        <p:nvPicPr>
          <p:cNvPr id="22" name="Graphic 21" descr="Rating 1 Star with solid fill">
            <a:extLst>
              <a:ext uri="{FF2B5EF4-FFF2-40B4-BE49-F238E27FC236}">
                <a16:creationId xmlns:a16="http://schemas.microsoft.com/office/drawing/2014/main" id="{4FBA88E1-B0C4-F048-BB48-82CA1B9AB1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020"/>
          <a:stretch/>
        </p:blipFill>
        <p:spPr>
          <a:xfrm>
            <a:off x="3501948" y="3391338"/>
            <a:ext cx="1433166" cy="2172136"/>
          </a:xfrm>
          <a:prstGeom prst="rect">
            <a:avLst/>
          </a:prstGeom>
        </p:spPr>
      </p:pic>
      <p:pic>
        <p:nvPicPr>
          <p:cNvPr id="23" name="Graphic 22" descr="Rating 1 Star with solid fill">
            <a:extLst>
              <a:ext uri="{FF2B5EF4-FFF2-40B4-BE49-F238E27FC236}">
                <a16:creationId xmlns:a16="http://schemas.microsoft.com/office/drawing/2014/main" id="{8D903B5E-5B22-DE4E-A966-7AE230BFB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020"/>
          <a:stretch/>
        </p:blipFill>
        <p:spPr>
          <a:xfrm>
            <a:off x="9402633" y="3429001"/>
            <a:ext cx="1433166" cy="217213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173615"/>
            <a:ext cx="7589713" cy="476817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SENTIMENTAL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905605" y="6111228"/>
            <a:ext cx="935369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Average stars of the dataset is around 3.5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Compound score is skewed to positive 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55201" y="2652405"/>
            <a:ext cx="8900957" cy="557676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SENTIMENTAL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79234" y="7171897"/>
            <a:ext cx="11166906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Distribution of compound score change when star increases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Compound score moved to positive 1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91954" y="6593272"/>
            <a:ext cx="15867346" cy="234380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788401"/>
            <a:ext cx="12839700" cy="2124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C41200"/>
                </a:solidFill>
                <a:latin typeface="+mj-lt"/>
              </a:rPr>
              <a:t>Stopword</a:t>
            </a:r>
            <a:r>
              <a:rPr lang="en-US" sz="3000" dirty="0">
                <a:solidFill>
                  <a:srgbClr val="C41200"/>
                </a:solidFill>
                <a:latin typeface="+mj-lt"/>
              </a:rPr>
              <a:t>(English) From </a:t>
            </a:r>
            <a:r>
              <a:rPr lang="en-US" sz="3000" dirty="0" err="1">
                <a:solidFill>
                  <a:srgbClr val="C41200"/>
                </a:solidFill>
                <a:latin typeface="+mj-lt"/>
              </a:rPr>
              <a:t>spacy.lang.en.stop_words</a:t>
            </a:r>
            <a:r>
              <a:rPr lang="en-US" sz="3000" dirty="0">
                <a:solidFill>
                  <a:srgbClr val="C41200"/>
                </a:solidFill>
                <a:latin typeface="+mj-lt"/>
              </a:rPr>
              <a:t>: 326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C41200"/>
                </a:solidFill>
                <a:latin typeface="+mj-lt"/>
              </a:rPr>
              <a:t>Stopword</a:t>
            </a:r>
            <a:r>
              <a:rPr lang="en-US" sz="3000" dirty="0">
                <a:solidFill>
                  <a:srgbClr val="C41200"/>
                </a:solidFill>
                <a:latin typeface="+mj-lt"/>
              </a:rPr>
              <a:t>(English) From NLTK: 179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Manually created </a:t>
            </a:r>
            <a:r>
              <a:rPr lang="en-US" sz="3000" dirty="0" err="1">
                <a:solidFill>
                  <a:srgbClr val="C41200"/>
                </a:solidFill>
                <a:latin typeface="+mj-lt"/>
              </a:rPr>
              <a:t>stopwords</a:t>
            </a:r>
            <a:r>
              <a:rPr lang="en-US" sz="3000" dirty="0">
                <a:solidFill>
                  <a:srgbClr val="C41200"/>
                </a:solidFill>
                <a:latin typeface="+mj-lt"/>
              </a:rPr>
              <a:t>: 20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Our own </a:t>
            </a:r>
            <a:r>
              <a:rPr lang="en-US" sz="3000" dirty="0" err="1">
                <a:solidFill>
                  <a:srgbClr val="C41200"/>
                </a:solidFill>
                <a:latin typeface="+mj-lt"/>
              </a:rPr>
              <a:t>stopword</a:t>
            </a:r>
            <a:r>
              <a:rPr lang="en-US" sz="3000" dirty="0">
                <a:solidFill>
                  <a:srgbClr val="C41200"/>
                </a:solidFill>
                <a:latin typeface="+mj-lt"/>
              </a:rPr>
              <a:t>: 525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260923"/>
            <a:ext cx="15179426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Building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56981"/>
            <a:ext cx="9944100" cy="4567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52"/>
              </a:lnSpc>
              <a:spcBef>
                <a:spcPct val="0"/>
              </a:spcBef>
            </a:pPr>
            <a:r>
              <a:rPr lang="en-US" sz="3127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our own </a:t>
            </a:r>
            <a:r>
              <a:rPr lang="en-US" sz="3127" b="1" dirty="0" err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stopword</a:t>
            </a:r>
            <a:r>
              <a:rPr lang="en-US" sz="3127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b="46842"/>
          <a:stretch>
            <a:fillRect/>
          </a:stretch>
        </p:blipFill>
        <p:spPr>
          <a:xfrm>
            <a:off x="2586634" y="4194496"/>
            <a:ext cx="5751280" cy="470247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588416" y="3447209"/>
            <a:ext cx="5010489" cy="1349458"/>
            <a:chOff x="0" y="0"/>
            <a:chExt cx="2365160" cy="7068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65160" cy="706877"/>
            </a:xfrm>
            <a:custGeom>
              <a:avLst/>
              <a:gdLst/>
              <a:ahLst/>
              <a:cxnLst/>
              <a:rect l="l" t="t" r="r" b="b"/>
              <a:pathLst>
                <a:path w="2365160" h="706877">
                  <a:moveTo>
                    <a:pt x="0" y="0"/>
                  </a:moveTo>
                  <a:lnTo>
                    <a:pt x="2365160" y="0"/>
                  </a:lnTo>
                  <a:lnTo>
                    <a:pt x="2365160" y="706877"/>
                  </a:lnTo>
                  <a:lnTo>
                    <a:pt x="0" y="706877"/>
                  </a:lnTo>
                  <a:close/>
                </a:path>
              </a:pathLst>
            </a:custGeom>
            <a:solidFill>
              <a:srgbClr val="C412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50796" y="3809627"/>
            <a:ext cx="4343309" cy="624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18"/>
              </a:lnSpc>
              <a:spcBef>
                <a:spcPct val="0"/>
              </a:spcBef>
            </a:pPr>
            <a:r>
              <a:rPr lang="en-US" sz="44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TfidfVectorizer</a:t>
            </a:r>
            <a:endParaRPr lang="en-US" sz="44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891614" y="3619500"/>
            <a:ext cx="1261161" cy="430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2"/>
              </a:lnSpc>
            </a:pPr>
            <a:r>
              <a:rPr lang="en-US" sz="276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(A,  B)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19800" y="3619500"/>
            <a:ext cx="1261161" cy="430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2"/>
              </a:lnSpc>
            </a:pPr>
            <a:r>
              <a:rPr lang="en-US" sz="276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94744" y="5354567"/>
            <a:ext cx="5179582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A : Index for Comment 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B : Index for Keyword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C : Level of Importance</a:t>
            </a: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DAF9F4F-5ADC-024E-8FC9-D790E59197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69" b="63642"/>
          <a:stretch/>
        </p:blipFill>
        <p:spPr>
          <a:xfrm>
            <a:off x="1034016" y="1638433"/>
            <a:ext cx="10297918" cy="144179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2181598"/>
            <a:ext cx="15650666" cy="47221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3186888"/>
            <a:ext cx="9540420" cy="462360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606334" y="5903498"/>
            <a:ext cx="669018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Row : Topic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Value : Importance of the keyword</a:t>
            </a:r>
          </a:p>
        </p:txBody>
      </p:sp>
      <p:grpSp>
        <p:nvGrpSpPr>
          <p:cNvPr id="7" name="Group 8">
            <a:extLst>
              <a:ext uri="{FF2B5EF4-FFF2-40B4-BE49-F238E27FC236}">
                <a16:creationId xmlns:a16="http://schemas.microsoft.com/office/drawing/2014/main" id="{2842542C-5085-E542-AE80-54665003D76E}"/>
              </a:ext>
            </a:extLst>
          </p:cNvPr>
          <p:cNvGrpSpPr/>
          <p:nvPr/>
        </p:nvGrpSpPr>
        <p:grpSpPr>
          <a:xfrm>
            <a:off x="10896600" y="3868247"/>
            <a:ext cx="4705689" cy="1349458"/>
            <a:chOff x="0" y="0"/>
            <a:chExt cx="2365160" cy="706877"/>
          </a:xfrm>
        </p:grpSpPr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44B17C7F-69FF-A34E-B515-47D087781EBC}"/>
                </a:ext>
              </a:extLst>
            </p:cNvPr>
            <p:cNvSpPr/>
            <p:nvPr/>
          </p:nvSpPr>
          <p:spPr>
            <a:xfrm>
              <a:off x="0" y="0"/>
              <a:ext cx="2365160" cy="706877"/>
            </a:xfrm>
            <a:custGeom>
              <a:avLst/>
              <a:gdLst/>
              <a:ahLst/>
              <a:cxnLst/>
              <a:rect l="l" t="t" r="r" b="b"/>
              <a:pathLst>
                <a:path w="2365160" h="706877">
                  <a:moveTo>
                    <a:pt x="0" y="0"/>
                  </a:moveTo>
                  <a:lnTo>
                    <a:pt x="2365160" y="0"/>
                  </a:lnTo>
                  <a:lnTo>
                    <a:pt x="2365160" y="706877"/>
                  </a:lnTo>
                  <a:lnTo>
                    <a:pt x="0" y="706877"/>
                  </a:lnTo>
                  <a:close/>
                </a:path>
              </a:pathLst>
            </a:custGeom>
            <a:solidFill>
              <a:srgbClr val="C41200"/>
            </a:solidFill>
          </p:spPr>
        </p:sp>
      </p:grpSp>
      <p:sp>
        <p:nvSpPr>
          <p:cNvPr id="9" name="TextBox 10">
            <a:extLst>
              <a:ext uri="{FF2B5EF4-FFF2-40B4-BE49-F238E27FC236}">
                <a16:creationId xmlns:a16="http://schemas.microsoft.com/office/drawing/2014/main" id="{F3DA6781-40F7-1D45-B5D4-C14280123C5A}"/>
              </a:ext>
            </a:extLst>
          </p:cNvPr>
          <p:cNvSpPr txBox="1"/>
          <p:nvPr/>
        </p:nvSpPr>
        <p:spPr>
          <a:xfrm>
            <a:off x="11222966" y="4263199"/>
            <a:ext cx="4093234" cy="624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4918"/>
              </a:lnSpc>
              <a:spcBef>
                <a:spcPct val="0"/>
              </a:spcBef>
              <a:defRPr sz="4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TruncatedSVD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63406" y="1738932"/>
            <a:ext cx="11361189" cy="7136247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2A9129D0-D4F5-E746-AF4B-844461204B0D}"/>
              </a:ext>
            </a:extLst>
          </p:cNvPr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1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66775"/>
            <a:ext cx="9752409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99"/>
              </a:lnSpc>
            </a:pPr>
            <a:r>
              <a:rPr lang="en-US" sz="9000" b="1" dirty="0">
                <a:solidFill>
                  <a:srgbClr val="FFFFFF"/>
                </a:solidFill>
              </a:rPr>
              <a:t>Table of Content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606565"/>
            <a:ext cx="809759" cy="808434"/>
            <a:chOff x="0" y="0"/>
            <a:chExt cx="1079678" cy="1077911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079678" cy="1077911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288531" y="-52210"/>
              <a:ext cx="462259" cy="1040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522"/>
                </a:lnSpc>
              </a:pPr>
              <a:r>
                <a:rPr lang="en-US" sz="4658" dirty="0">
                  <a:solidFill>
                    <a:srgbClr val="C41200"/>
                  </a:solidFill>
                  <a:latin typeface="+mj-lt"/>
                </a:rPr>
                <a:t>1</a:t>
              </a:r>
            </a:p>
          </p:txBody>
        </p:sp>
      </p:grpSp>
      <p:sp>
        <p:nvSpPr>
          <p:cNvPr id="7" name="AutoShape 7"/>
          <p:cNvSpPr/>
          <p:nvPr/>
        </p:nvSpPr>
        <p:spPr>
          <a:xfrm rot="-10798960">
            <a:off x="2073587" y="5540857"/>
            <a:ext cx="3305842" cy="0"/>
          </a:xfrm>
          <a:prstGeom prst="line">
            <a:avLst/>
          </a:prstGeom>
          <a:ln w="47625" cap="rnd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073580" y="4643474"/>
            <a:ext cx="330577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FFFFFF"/>
                </a:solidFill>
                <a:latin typeface="+mj-lt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48887" y="5783445"/>
            <a:ext cx="3155156" cy="1767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Market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Project Task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Data Introduction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Pre-processing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824163" y="4606565"/>
            <a:ext cx="809759" cy="808434"/>
            <a:chOff x="0" y="0"/>
            <a:chExt cx="1079678" cy="1077911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079678" cy="1077911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288531" y="-52210"/>
              <a:ext cx="462259" cy="1040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522"/>
                </a:lnSpc>
              </a:pPr>
              <a:r>
                <a:rPr lang="en-US" sz="4658">
                  <a:solidFill>
                    <a:srgbClr val="C41200"/>
                  </a:solidFill>
                  <a:latin typeface="+mj-lt"/>
                </a:rPr>
                <a:t>2</a:t>
              </a:r>
            </a:p>
          </p:txBody>
        </p:sp>
      </p:grpSp>
      <p:sp>
        <p:nvSpPr>
          <p:cNvPr id="14" name="AutoShape 14"/>
          <p:cNvSpPr/>
          <p:nvPr/>
        </p:nvSpPr>
        <p:spPr>
          <a:xfrm rot="-10798960">
            <a:off x="7869050" y="5540857"/>
            <a:ext cx="3305842" cy="0"/>
          </a:xfrm>
          <a:prstGeom prst="line">
            <a:avLst/>
          </a:prstGeom>
          <a:ln w="47625" cap="rnd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7869043" y="4643474"/>
            <a:ext cx="215265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4500" dirty="0">
                <a:solidFill>
                  <a:srgbClr val="FFFFFF"/>
                </a:solidFill>
                <a:latin typeface="+mj-lt"/>
              </a:rPr>
              <a:t>Analysis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869043" y="5783445"/>
            <a:ext cx="3594795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Sentimental Analysis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Topic Modeling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611821" y="4606565"/>
            <a:ext cx="809759" cy="808434"/>
            <a:chOff x="0" y="0"/>
            <a:chExt cx="1079678" cy="1077911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079678" cy="1077911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288531" y="-52210"/>
              <a:ext cx="462259" cy="1040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522"/>
                </a:lnSpc>
              </a:pPr>
              <a:r>
                <a:rPr lang="en-US" sz="4658">
                  <a:solidFill>
                    <a:srgbClr val="C41200"/>
                  </a:solidFill>
                  <a:latin typeface="+mj-lt"/>
                </a:rPr>
                <a:t>3</a:t>
              </a:r>
            </a:p>
          </p:txBody>
        </p:sp>
      </p:grpSp>
      <p:sp>
        <p:nvSpPr>
          <p:cNvPr id="21" name="AutoShape 21"/>
          <p:cNvSpPr/>
          <p:nvPr/>
        </p:nvSpPr>
        <p:spPr>
          <a:xfrm rot="-10798960">
            <a:off x="13656707" y="5540857"/>
            <a:ext cx="3305842" cy="0"/>
          </a:xfrm>
          <a:prstGeom prst="line">
            <a:avLst/>
          </a:prstGeom>
          <a:ln w="47625" cap="rnd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13656700" y="4643474"/>
            <a:ext cx="293712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dirty="0">
                <a:solidFill>
                  <a:srgbClr val="FFFFFF"/>
                </a:solidFill>
                <a:latin typeface="+mj-lt"/>
              </a:rPr>
              <a:t>Conclusion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656700" y="5783445"/>
            <a:ext cx="2171254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Conclusion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+mj-lt"/>
              </a:rPr>
              <a:t>Q&amp;A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038472" y="1687919"/>
            <a:ext cx="6999894" cy="667391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1687919"/>
            <a:ext cx="7328224" cy="6673918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 rot="5411043">
            <a:off x="6441234" y="5068989"/>
            <a:ext cx="5019943" cy="0"/>
          </a:xfrm>
          <a:prstGeom prst="line">
            <a:avLst/>
          </a:prstGeom>
          <a:ln w="28575" cap="rnd">
            <a:solidFill>
              <a:srgbClr val="C412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411594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 dirty="0">
                <a:solidFill>
                  <a:srgbClr val="C41200"/>
                </a:solidFill>
                <a:latin typeface="+mj-lt"/>
              </a:rPr>
              <a:t>POSITIVE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01153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 dirty="0">
                <a:solidFill>
                  <a:srgbClr val="C41200"/>
                </a:solidFill>
                <a:latin typeface="+mj-lt"/>
              </a:rPr>
              <a:t>NEGATIVE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86B4EFD-B365-9746-ADD8-0A6626D7B27B}"/>
              </a:ext>
            </a:extLst>
          </p:cNvPr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5415515"/>
            <a:ext cx="16230600" cy="362483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NEUTRAL COMMENT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482610" y="2214087"/>
            <a:ext cx="9322779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20"/>
              </a:lnSpc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3 stars comment with compound score &lt;= Q1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146623"/>
            <a:ext cx="3543300" cy="771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neu_neg</a:t>
            </a:r>
            <a:endParaRPr lang="en-US" sz="5000" b="1" dirty="0">
              <a:solidFill>
                <a:srgbClr val="C412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47155" y="2997467"/>
            <a:ext cx="3495446" cy="771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neu_pos</a:t>
            </a:r>
            <a:endParaRPr lang="en-US" sz="5000" b="1" dirty="0">
              <a:solidFill>
                <a:srgbClr val="C412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47154" y="3915803"/>
            <a:ext cx="3517613" cy="771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neu_nue</a:t>
            </a:r>
            <a:endParaRPr lang="en-US" sz="5000" b="1" dirty="0">
              <a:solidFill>
                <a:srgbClr val="C412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482610" y="3045882"/>
            <a:ext cx="907613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20"/>
              </a:lnSpc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3 stars comment with compound score &gt; Q3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82610" y="3935642"/>
            <a:ext cx="1089161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20"/>
              </a:lnSpc>
            </a:pPr>
            <a:r>
              <a:rPr lang="en-US" sz="3000" dirty="0">
                <a:solidFill>
                  <a:srgbClr val="C41200"/>
                </a:solidFill>
                <a:latin typeface="+mj-lt"/>
              </a:rPr>
              <a:t>3 stars comment with compound between Q1 and Q3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5411043">
            <a:off x="6441234" y="5068989"/>
            <a:ext cx="5019943" cy="0"/>
          </a:xfrm>
          <a:prstGeom prst="line">
            <a:avLst/>
          </a:prstGeom>
          <a:ln w="28575" cap="rnd">
            <a:solidFill>
              <a:srgbClr val="C41200"/>
            </a:solidFill>
            <a:prstDash val="sysDash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900223" y="1622870"/>
            <a:ext cx="7151510" cy="657506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1652306"/>
            <a:ext cx="6822692" cy="654562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594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 dirty="0">
                <a:solidFill>
                  <a:srgbClr val="C41200"/>
                </a:solidFill>
                <a:latin typeface="+mj-lt"/>
              </a:rPr>
              <a:t>POSITIVE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01153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>
                <a:solidFill>
                  <a:srgbClr val="C41200"/>
                </a:solidFill>
                <a:latin typeface="+mj-lt"/>
              </a:rPr>
              <a:t>NEGATIVE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5411043">
            <a:off x="6441234" y="5068989"/>
            <a:ext cx="5019943" cy="0"/>
          </a:xfrm>
          <a:prstGeom prst="line">
            <a:avLst/>
          </a:prstGeom>
          <a:ln w="28575" cap="rnd">
            <a:solidFill>
              <a:srgbClr val="C41200"/>
            </a:solidFill>
            <a:prstDash val="sysDash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900223" y="1531140"/>
            <a:ext cx="6698916" cy="653728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79607" y="1622870"/>
            <a:ext cx="7071690" cy="644555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TOPIC MODELING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594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 dirty="0">
                <a:solidFill>
                  <a:srgbClr val="C41200"/>
                </a:solidFill>
                <a:latin typeface="+mj-lt"/>
              </a:rPr>
              <a:t>BOOK STORE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158208" y="8418988"/>
            <a:ext cx="776015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3067" dirty="0">
                <a:solidFill>
                  <a:srgbClr val="C41200"/>
                </a:solidFill>
                <a:latin typeface="+mj-lt"/>
              </a:rPr>
              <a:t>CAR RENTAL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19375"/>
            <a:ext cx="16878300" cy="48482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51" lvl="1" indent="-377825">
              <a:lnSpc>
                <a:spcPts val="4200"/>
              </a:lnSpc>
              <a:buFont typeface="Arial"/>
              <a:buChar char="•"/>
            </a:pPr>
            <a:r>
              <a:rPr lang="en-US" sz="4000" b="1" dirty="0">
                <a:solidFill>
                  <a:srgbClr val="C41200"/>
                </a:solidFill>
                <a:latin typeface="+mj-lt"/>
              </a:rPr>
              <a:t>Successfully extract why users give positive or negative comments</a:t>
            </a:r>
          </a:p>
          <a:p>
            <a:pPr>
              <a:lnSpc>
                <a:spcPts val="4200"/>
              </a:lnSpc>
            </a:pPr>
            <a:endParaRPr lang="en-US" sz="4000" b="1" dirty="0">
              <a:solidFill>
                <a:srgbClr val="C41200"/>
              </a:solidFill>
              <a:latin typeface="+mj-lt"/>
            </a:endParaRPr>
          </a:p>
          <a:p>
            <a:pPr marL="755651" lvl="1" indent="-377825">
              <a:lnSpc>
                <a:spcPts val="4200"/>
              </a:lnSpc>
              <a:buFont typeface="Arial"/>
              <a:buChar char="•"/>
            </a:pPr>
            <a:r>
              <a:rPr lang="en-US" sz="4000" b="1" dirty="0">
                <a:solidFill>
                  <a:srgbClr val="C41200"/>
                </a:solidFill>
                <a:latin typeface="+mj-lt"/>
              </a:rPr>
              <a:t>Extract the negative and positive comment from neutral comment</a:t>
            </a:r>
          </a:p>
          <a:p>
            <a:pPr>
              <a:lnSpc>
                <a:spcPts val="4200"/>
              </a:lnSpc>
            </a:pPr>
            <a:endParaRPr lang="en-US" sz="4000" b="1" dirty="0">
              <a:solidFill>
                <a:srgbClr val="C41200"/>
              </a:solidFill>
              <a:latin typeface="+mj-lt"/>
            </a:endParaRPr>
          </a:p>
          <a:p>
            <a:pPr marL="755651" lvl="1" indent="-377825">
              <a:lnSpc>
                <a:spcPts val="4200"/>
              </a:lnSpc>
              <a:buFont typeface="Arial"/>
              <a:buChar char="•"/>
            </a:pPr>
            <a:r>
              <a:rPr lang="en-US" sz="4000" b="1" dirty="0">
                <a:solidFill>
                  <a:srgbClr val="C41200"/>
                </a:solidFill>
                <a:latin typeface="+mj-lt"/>
              </a:rPr>
              <a:t>Understand why the neutral comment is skewed toward </a:t>
            </a:r>
          </a:p>
          <a:p>
            <a:pPr marL="377826" lvl="1">
              <a:lnSpc>
                <a:spcPts val="4200"/>
              </a:lnSpc>
            </a:pPr>
            <a:r>
              <a:rPr lang="en-US" sz="4000" b="1" dirty="0">
                <a:solidFill>
                  <a:srgbClr val="C41200"/>
                </a:solidFill>
                <a:latin typeface="+mj-lt"/>
              </a:rPr>
              <a:t>   positive or negative</a:t>
            </a:r>
          </a:p>
          <a:p>
            <a:pPr>
              <a:lnSpc>
                <a:spcPts val="4200"/>
              </a:lnSpc>
            </a:pPr>
            <a:endParaRPr lang="en-US" sz="4000" b="1" dirty="0">
              <a:solidFill>
                <a:srgbClr val="C41200"/>
              </a:solidFill>
              <a:latin typeface="+mj-lt"/>
            </a:endParaRPr>
          </a:p>
          <a:p>
            <a:pPr marL="755651" lvl="1" indent="-377825">
              <a:lnSpc>
                <a:spcPts val="4200"/>
              </a:lnSpc>
              <a:buFont typeface="Arial"/>
              <a:buChar char="•"/>
            </a:pPr>
            <a:r>
              <a:rPr lang="en-US" sz="4000" b="1" dirty="0">
                <a:solidFill>
                  <a:srgbClr val="C41200"/>
                </a:solidFill>
                <a:latin typeface="+mj-lt"/>
              </a:rPr>
              <a:t>Offer accurate advice to the other business</a:t>
            </a:r>
          </a:p>
          <a:p>
            <a:pPr>
              <a:lnSpc>
                <a:spcPts val="4200"/>
              </a:lnSpc>
            </a:pPr>
            <a:endParaRPr lang="en-US" sz="4000" b="1" dirty="0">
              <a:solidFill>
                <a:srgbClr val="C412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1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7409997" y="1344728"/>
            <a:ext cx="3468006" cy="7047856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37" r="-137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1860248" y="5133975"/>
            <a:ext cx="17337978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5"/>
              </a:lnSpc>
            </a:pPr>
            <a:r>
              <a:rPr lang="en-US" sz="2929" dirty="0">
                <a:solidFill>
                  <a:srgbClr val="FFFFFF"/>
                </a:solidFill>
                <a:latin typeface="+mj-lt"/>
              </a:rPr>
              <a:t>Yelp rating can increase </a:t>
            </a:r>
          </a:p>
          <a:p>
            <a:pPr>
              <a:lnSpc>
                <a:spcPts val="3515"/>
              </a:lnSpc>
            </a:pPr>
            <a:r>
              <a:rPr lang="en-US" sz="2929" dirty="0">
                <a:solidFill>
                  <a:srgbClr val="FFFFFF"/>
                </a:solidFill>
                <a:latin typeface="+mj-lt"/>
              </a:rPr>
              <a:t>a business owner’s sales by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860248" y="6016654"/>
            <a:ext cx="5446062" cy="2117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536"/>
              </a:lnSpc>
            </a:pPr>
            <a:r>
              <a:rPr lang="en-US" sz="1378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5-9%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5786" y="2854032"/>
            <a:ext cx="5159768" cy="186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527"/>
              </a:lnSpc>
            </a:pPr>
            <a:r>
              <a:rPr lang="en-US" sz="1210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$257M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0409" y="2239099"/>
            <a:ext cx="17337978" cy="446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5"/>
              </a:lnSpc>
            </a:pPr>
            <a:r>
              <a:rPr lang="en-US" sz="2929" dirty="0">
                <a:solidFill>
                  <a:srgbClr val="FFFFFF"/>
                </a:solidFill>
                <a:latin typeface="+mj-lt"/>
              </a:rPr>
              <a:t>2021 Q2 revenue is more than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96257" y="2739508"/>
            <a:ext cx="2146353" cy="214635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4120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800042" y="2739508"/>
            <a:ext cx="2146353" cy="214635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412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435728" y="2739508"/>
            <a:ext cx="2146353" cy="214635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41200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354478" y="3411295"/>
            <a:ext cx="1095010" cy="89989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576173" y="3289878"/>
            <a:ext cx="941292" cy="99944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806738" y="3632103"/>
            <a:ext cx="1404332" cy="50556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571500"/>
            <a:ext cx="1025040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TASK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5481114"/>
            <a:ext cx="4816195" cy="2781428"/>
            <a:chOff x="0" y="-9525"/>
            <a:chExt cx="6421593" cy="370857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6421593" cy="6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0"/>
                </a:lnSpc>
              </a:pPr>
              <a:r>
                <a:rPr lang="en-US" sz="3058" b="1" dirty="0">
                  <a:solidFill>
                    <a:srgbClr val="000000"/>
                  </a:solidFill>
                  <a:latin typeface="+mj-lt"/>
                </a:rPr>
                <a:t>Topic modeling (Positive)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87192"/>
              <a:ext cx="6421593" cy="2711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81"/>
                </a:lnSpc>
              </a:pPr>
              <a:r>
                <a:rPr lang="en-US" sz="2500" dirty="0">
                  <a:solidFill>
                    <a:srgbClr val="000000"/>
                  </a:solidFill>
                  <a:latin typeface="+mj-lt"/>
                </a:rPr>
                <a:t>Topic modeling to extract the reasons why people give positive comments to business.</a:t>
              </a:r>
            </a:p>
            <a:p>
              <a:pPr>
                <a:lnSpc>
                  <a:spcPts val="3181"/>
                </a:lnSpc>
              </a:pPr>
              <a:endParaRPr lang="en-US" sz="2500" dirty="0">
                <a:solidFill>
                  <a:srgbClr val="000000"/>
                </a:solidFill>
                <a:latin typeface="+mj-lt"/>
              </a:endParaRPr>
            </a:p>
            <a:p>
              <a:pPr>
                <a:lnSpc>
                  <a:spcPts val="3181"/>
                </a:lnSpc>
              </a:pPr>
              <a:endParaRPr lang="en-US" sz="25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832485" y="5481114"/>
            <a:ext cx="4648096" cy="1868418"/>
            <a:chOff x="0" y="-9525"/>
            <a:chExt cx="6197461" cy="2491225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"/>
              <a:ext cx="6197461" cy="6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0"/>
                </a:lnSpc>
              </a:pPr>
              <a:r>
                <a:rPr lang="en-US" sz="3058" b="1" dirty="0">
                  <a:solidFill>
                    <a:srgbClr val="000000"/>
                  </a:solidFill>
                  <a:latin typeface="+mj-lt"/>
                </a:rPr>
                <a:t>Topic modeling (Negative)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66557"/>
              <a:ext cx="6197461" cy="1615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81"/>
                </a:lnSpc>
              </a:pPr>
              <a:r>
                <a:rPr lang="en-US" sz="2500" dirty="0">
                  <a:solidFill>
                    <a:srgbClr val="000000"/>
                  </a:solidFill>
                  <a:latin typeface="+mj-lt"/>
                </a:rPr>
                <a:t>Topic modeling to extract the reasons why people give negative comments to business.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468170" y="5481114"/>
            <a:ext cx="4791130" cy="3190002"/>
            <a:chOff x="0" y="-9525"/>
            <a:chExt cx="6388173" cy="4253335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"/>
              <a:ext cx="6388173" cy="6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0"/>
                </a:lnSpc>
              </a:pPr>
              <a:r>
                <a:rPr lang="en-US" sz="3058" b="1" dirty="0">
                  <a:solidFill>
                    <a:srgbClr val="000000"/>
                  </a:solidFill>
                  <a:latin typeface="+mj-lt"/>
                </a:rPr>
                <a:t>Topic modeling (Neutral)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87192"/>
              <a:ext cx="6388173" cy="32566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81"/>
                </a:lnSpc>
              </a:pPr>
              <a:r>
                <a:rPr lang="en-US" sz="2500" dirty="0">
                  <a:solidFill>
                    <a:srgbClr val="000000"/>
                  </a:solidFill>
                  <a:latin typeface="+mj-lt"/>
                </a:rPr>
                <a:t>Sentiment Analysis and topic modeling extract actual negative  and positive comments from neutral comments</a:t>
              </a:r>
            </a:p>
            <a:p>
              <a:pPr>
                <a:lnSpc>
                  <a:spcPts val="3181"/>
                </a:lnSpc>
              </a:pPr>
              <a:endParaRPr lang="en-US" sz="2500" dirty="0">
                <a:solidFill>
                  <a:srgbClr val="000000"/>
                </a:solidFill>
                <a:latin typeface="+mj-lt"/>
              </a:endParaRPr>
            </a:p>
            <a:p>
              <a:pPr>
                <a:lnSpc>
                  <a:spcPts val="3181"/>
                </a:lnSpc>
              </a:pPr>
              <a:endParaRPr lang="en-US" sz="25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21" name="AutoShape 21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990436" y="1982797"/>
            <a:ext cx="7268864" cy="692465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571500"/>
            <a:ext cx="12310902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DATA INTRODUCTION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3696846"/>
            <a:ext cx="2583359" cy="220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business_id</a:t>
            </a: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city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review_count</a:t>
            </a: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735870"/>
            <a:ext cx="1396394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b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business.json</a:t>
            </a:r>
            <a:endParaRPr lang="en-US" sz="3999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139178" y="5067300"/>
            <a:ext cx="315604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Review.json</a:t>
            </a:r>
            <a:endParaRPr lang="en-US" sz="3999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139178" y="6010560"/>
            <a:ext cx="4332536" cy="2653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review_id</a:t>
            </a:r>
            <a:endParaRPr lang="en-US" sz="2499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business_id</a:t>
            </a:r>
            <a:endParaRPr lang="en-US" sz="2499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useful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sz="2499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size: 8.6 </a:t>
            </a:r>
            <a:r>
              <a:rPr lang="en-US" sz="2499" dirty="0" err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millons</a:t>
            </a:r>
            <a:endParaRPr lang="en-US" sz="2499" dirty="0">
              <a:solidFill>
                <a:srgbClr val="C412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1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88893" y="3098577"/>
            <a:ext cx="1160559" cy="1160559"/>
            <a:chOff x="0" y="0"/>
            <a:chExt cx="1547412" cy="154741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547412" cy="154741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09800" y="537249"/>
              <a:ext cx="927812" cy="472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8"/>
                </a:lnSpc>
              </a:pPr>
              <a:r>
                <a:rPr lang="en-US" sz="2365" dirty="0">
                  <a:solidFill>
                    <a:srgbClr val="000000"/>
                  </a:solidFill>
                  <a:latin typeface="Nunito Sans Black Bold"/>
                </a:rPr>
                <a:t>1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88893" y="4563221"/>
            <a:ext cx="1160559" cy="1160559"/>
            <a:chOff x="0" y="0"/>
            <a:chExt cx="1547412" cy="154741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547412" cy="15474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9" name="TextBox 9"/>
            <p:cNvSpPr txBox="1"/>
            <p:nvPr/>
          </p:nvSpPr>
          <p:spPr>
            <a:xfrm>
              <a:off x="309800" y="537249"/>
              <a:ext cx="927812" cy="472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8"/>
                </a:lnSpc>
              </a:pPr>
              <a:r>
                <a:rPr lang="en-US" sz="2365">
                  <a:solidFill>
                    <a:srgbClr val="000000"/>
                  </a:solidFill>
                  <a:latin typeface="Nunito Sans Black Bold"/>
                </a:rPr>
                <a:t>2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88893" y="6027864"/>
            <a:ext cx="1160559" cy="1160559"/>
            <a:chOff x="0" y="0"/>
            <a:chExt cx="1547412" cy="1547412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547412" cy="154741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309800" y="537249"/>
              <a:ext cx="927812" cy="472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8"/>
                </a:lnSpc>
              </a:pPr>
              <a:r>
                <a:rPr lang="en-US" sz="2365">
                  <a:solidFill>
                    <a:srgbClr val="000000"/>
                  </a:solidFill>
                  <a:latin typeface="Nunito Sans Black Bold"/>
                </a:rPr>
                <a:t>3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196117" y="3458419"/>
            <a:ext cx="5522970" cy="439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73"/>
              </a:lnSpc>
            </a:pPr>
            <a:r>
              <a:rPr lang="en-US" sz="3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Reservoir Sampling Method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96117" y="4798933"/>
            <a:ext cx="5522970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73"/>
              </a:lnSpc>
            </a:pPr>
            <a:r>
              <a:rPr lang="en-US" sz="3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Randomly pick 100,000 value </a:t>
            </a:r>
          </a:p>
          <a:p>
            <a:pPr>
              <a:lnSpc>
                <a:spcPts val="3273"/>
              </a:lnSpc>
            </a:pPr>
            <a:r>
              <a:rPr lang="en-US" sz="3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0 to 8,635,403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96117" y="6387706"/>
            <a:ext cx="5522970" cy="439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73"/>
              </a:lnSpc>
            </a:pPr>
            <a:r>
              <a:rPr lang="en-US" sz="3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as Index 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2"/>
          <a:srcRect r="3895"/>
          <a:stretch>
            <a:fillRect/>
          </a:stretch>
        </p:blipFill>
        <p:spPr>
          <a:xfrm>
            <a:off x="1028700" y="3272843"/>
            <a:ext cx="9064534" cy="3908757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28700" y="571500"/>
            <a:ext cx="1623060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7200"/>
              </a:lnSpc>
              <a:defRPr sz="6000" b="1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RESERVOIR SAMPLING ALGORITHM</a:t>
            </a:r>
          </a:p>
        </p:txBody>
      </p:sp>
      <p:sp>
        <p:nvSpPr>
          <p:cNvPr id="19" name="AutoShape 19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64848" y="1985660"/>
            <a:ext cx="7979152" cy="655930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571500"/>
            <a:ext cx="1517942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RESERVOIR</a:t>
            </a:r>
            <a:r>
              <a:rPr lang="en-US" sz="6000" dirty="0">
                <a:solidFill>
                  <a:srgbClr val="C41200"/>
                </a:solidFill>
                <a:latin typeface="Nunito Sans Black"/>
              </a:rPr>
              <a:t> </a:t>
            </a:r>
            <a:r>
              <a:rPr lang="en-US" sz="6000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SAMPLING ALGORITHM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223921" y="2759759"/>
            <a:ext cx="4155274" cy="560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Hours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26500" y="7253045"/>
            <a:ext cx="4339360" cy="560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b="1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Minutes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76797" y="4932254"/>
            <a:ext cx="2702397" cy="560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Hashing</a:t>
            </a:r>
          </a:p>
        </p:txBody>
      </p:sp>
      <p:sp>
        <p:nvSpPr>
          <p:cNvPr id="8" name="AutoShape 8"/>
          <p:cNvSpPr/>
          <p:nvPr/>
        </p:nvSpPr>
        <p:spPr>
          <a:xfrm rot="5385632">
            <a:off x="11517571" y="5190949"/>
            <a:ext cx="3190024" cy="0"/>
          </a:xfrm>
          <a:prstGeom prst="line">
            <a:avLst/>
          </a:prstGeom>
          <a:ln w="47625" cap="rnd">
            <a:solidFill>
              <a:srgbClr val="C41200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744950" y="0"/>
            <a:ext cx="8543050" cy="10287000"/>
          </a:xfrm>
          <a:prstGeom prst="rect">
            <a:avLst/>
          </a:prstGeom>
          <a:solidFill>
            <a:srgbClr val="C41200"/>
          </a:solidFill>
        </p:spPr>
      </p:sp>
      <p:sp>
        <p:nvSpPr>
          <p:cNvPr id="3" name="TextBox 3"/>
          <p:cNvSpPr txBox="1"/>
          <p:nvPr/>
        </p:nvSpPr>
        <p:spPr>
          <a:xfrm>
            <a:off x="10701905" y="4524344"/>
            <a:ext cx="7307867" cy="855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80"/>
              </a:lnSpc>
            </a:pPr>
            <a:r>
              <a:rPr lang="en-US" sz="59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100,000 Rows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701905" y="6146233"/>
            <a:ext cx="7307867" cy="855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80"/>
              </a:lnSpc>
            </a:pPr>
            <a:r>
              <a:rPr lang="en-US" sz="59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Columns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01905" y="7969564"/>
            <a:ext cx="8916957" cy="855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80"/>
              </a:lnSpc>
            </a:pPr>
            <a:r>
              <a:rPr lang="en-US" sz="59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 N//A Values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01801" y="1028700"/>
            <a:ext cx="7413838" cy="82296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079874" y="571500"/>
            <a:ext cx="15179426" cy="182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200"/>
              </a:lnSpc>
            </a:pPr>
            <a:r>
              <a:rPr lang="en-US" sz="6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</a:p>
          <a:p>
            <a:pPr algn="r">
              <a:lnSpc>
                <a:spcPts val="7200"/>
              </a:lnSpc>
            </a:pPr>
            <a:r>
              <a:rPr lang="en-US" sz="6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rcRect r="12137"/>
          <a:stretch/>
        </p:blipFill>
        <p:spPr>
          <a:xfrm>
            <a:off x="9672470" y="1411862"/>
            <a:ext cx="8082130" cy="704623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2558" y="1411862"/>
            <a:ext cx="10628973" cy="375557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22558" y="5041995"/>
            <a:ext cx="10221713" cy="3833142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1028700" y="9277350"/>
            <a:ext cx="16230600" cy="0"/>
          </a:xfrm>
          <a:prstGeom prst="line">
            <a:avLst/>
          </a:prstGeom>
          <a:ln w="9525" cap="rnd">
            <a:solidFill>
              <a:srgbClr val="C41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752600" y="596357"/>
            <a:ext cx="13737357" cy="4095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GA(Georgia),FL(Florida),</a:t>
            </a:r>
            <a:r>
              <a:rPr lang="en-US" sz="2499" dirty="0">
                <a:solidFill>
                  <a:srgbClr val="C412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TX(Texas),OR(Oregon)</a:t>
            </a:r>
            <a:r>
              <a:rPr lang="en-US" sz="24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,MA(Massachusetts) are the top five states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475</Words>
  <Application>Microsoft Macintosh PowerPoint</Application>
  <PresentationFormat>自定义</PresentationFormat>
  <Paragraphs>125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Arial</vt:lpstr>
      <vt:lpstr>Nunito Sans Black Bold</vt:lpstr>
      <vt:lpstr>Nunito Sans Black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3D Mockups Sales Pitch Sales Presentation</dc:title>
  <cp:lastModifiedBy>武 耀辉</cp:lastModifiedBy>
  <cp:revision>5</cp:revision>
  <dcterms:created xsi:type="dcterms:W3CDTF">2006-08-16T00:00:00Z</dcterms:created>
  <dcterms:modified xsi:type="dcterms:W3CDTF">2022-05-05T22:01:49Z</dcterms:modified>
  <dc:identifier>DAExWsf1PME</dc:identifier>
</cp:coreProperties>
</file>

<file path=docProps/thumbnail.jpeg>
</file>